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323" r:id="rId3"/>
    <p:sldId id="319" r:id="rId4"/>
    <p:sldId id="313" r:id="rId5"/>
    <p:sldId id="327" r:id="rId6"/>
    <p:sldId id="315" r:id="rId7"/>
    <p:sldId id="324" r:id="rId8"/>
    <p:sldId id="328" r:id="rId9"/>
    <p:sldId id="32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04C"/>
    <a:srgbClr val="CC3300"/>
    <a:srgbClr val="FF3300"/>
    <a:srgbClr val="AAAAAA"/>
    <a:srgbClr val="CCCCCC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45" autoAdjust="0"/>
  </p:normalViewPr>
  <p:slideViewPr>
    <p:cSldViewPr>
      <p:cViewPr varScale="1">
        <p:scale>
          <a:sx n="93" d="100"/>
          <a:sy n="93" d="100"/>
        </p:scale>
        <p:origin x="-1434" y="-96"/>
      </p:cViewPr>
      <p:guideLst>
        <p:guide orient="horz" pos="2160"/>
        <p:guide pos="5488"/>
        <p:guide pos="2640"/>
        <p:guide pos="640"/>
        <p:guide pos="384"/>
        <p:guide pos="1056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090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42EDE2-2AD5-4747-901A-8C7B74094D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39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68A01-D0C8-4826-82D2-9B9FACBFD5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806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8DAA2-5705-4BEE-9C3C-D7F6FE71124F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68A01-D0C8-4826-82D2-9B9FACBFD58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68A01-D0C8-4826-82D2-9B9FACBFD58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204F9-D7D1-4A1F-970F-8E5F69DE5667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8F68B-3D5D-4C27-A6E5-1D23DA8A07D5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68A01-D0C8-4826-82D2-9B9FACBFD58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%0egoett_6_02.TIF%20%20%20%20%20%20%20%20%20%20%20%20%20%20%20%20%20%20%20%20%20%20%20%20%20%20%20%20%20%20%20%20%20%20%20%20%20%20%20%20%20%20%20%20%20%20%20%20%2000016396%0brothes_imac%20%20%20%20%20%20%20%20%20%20%20%20%20%20%20%20%20%20%20%20ABA78158: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%17logo_ug_kompl_r_rgb.TIF%20%20%20%20%20%20%20%20%20%20%20%20%20%20%20%20%20%20%20%20%20%20%20%20%20%20%20%20%20%20%20%20%20%20%20%20%20%20%20%200001C4DA%0brothes_imac%20%20%20%20%20%20%20%20%20%20%20%20%20%20%20%20%20%20%20%20ABA78158: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5" descr="goett_6_02.TIF                                                 00016396rothes_imac                    ABA78158:"/>
          <p:cNvPicPr>
            <a:picLocks noChangeAspect="1" noChangeArrowheads="1"/>
          </p:cNvPicPr>
          <p:nvPr/>
        </p:nvPicPr>
        <p:blipFill>
          <a:blip r:embed="rId2" r:link="rId3" cstate="print">
            <a:lum bright="78000" contrast="-40000"/>
          </a:blip>
          <a:srcRect l="6311" t="662" r="6325" b="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6" descr="logo_ug_kompl_r_rgb.TIF                                        0001C4DArothes_imac                    ABA78158: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28625"/>
            <a:ext cx="343693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65"/>
          <p:cNvSpPr>
            <a:spLocks noChangeShapeType="1"/>
          </p:cNvSpPr>
          <p:nvPr/>
        </p:nvSpPr>
        <p:spPr bwMode="auto">
          <a:xfrm>
            <a:off x="381000" y="6667500"/>
            <a:ext cx="833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Line 366"/>
          <p:cNvSpPr>
            <a:spLocks noChangeShapeType="1"/>
          </p:cNvSpPr>
          <p:nvPr/>
        </p:nvSpPr>
        <p:spPr bwMode="auto">
          <a:xfrm>
            <a:off x="8712200" y="6045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ext Box 369"/>
          <p:cNvSpPr txBox="1">
            <a:spLocks noChangeArrowheads="1"/>
          </p:cNvSpPr>
          <p:nvPr/>
        </p:nvSpPr>
        <p:spPr bwMode="auto">
          <a:xfrm>
            <a:off x="323850" y="4048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9" name="Text Box 370"/>
          <p:cNvSpPr txBox="1">
            <a:spLocks noChangeArrowheads="1"/>
          </p:cNvSpPr>
          <p:nvPr/>
        </p:nvSpPr>
        <p:spPr bwMode="auto">
          <a:xfrm>
            <a:off x="323850" y="404813"/>
            <a:ext cx="4895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>
                <a:latin typeface="Verdana" pitchFamily="34" charset="0"/>
              </a:rPr>
              <a:t>Prof.Dr.Gerald Spindler, </a:t>
            </a:r>
            <a:br>
              <a:rPr lang="de-DE" sz="1600">
                <a:latin typeface="Verdana" pitchFamily="34" charset="0"/>
              </a:rPr>
            </a:br>
            <a:r>
              <a:rPr lang="de-DE" sz="1600">
                <a:latin typeface="Verdana" pitchFamily="34" charset="0"/>
              </a:rPr>
              <a:t>Akademie der Wissenschaften zu Göttingen</a:t>
            </a:r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2260600" y="2590800"/>
            <a:ext cx="6553200" cy="1905000"/>
          </a:xfrm>
        </p:spPr>
        <p:txBody>
          <a:bodyPr anchor="t"/>
          <a:lstStyle>
            <a:lvl1pPr>
              <a:defRPr sz="4800" b="0">
                <a:solidFill>
                  <a:srgbClr val="B3004C"/>
                </a:solidFill>
              </a:defRPr>
            </a:lvl1pPr>
          </a:lstStyle>
          <a:p>
            <a:r>
              <a:rPr lang="de-DE"/>
              <a:t>Rechtsbuendige</a:t>
            </a:r>
            <a:br>
              <a:rPr lang="de-DE"/>
            </a:br>
            <a:r>
              <a:rPr lang="de-DE"/>
              <a:t>Hauptueberschrift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4876800"/>
            <a:ext cx="7797800" cy="762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11900"/>
            <a:ext cx="1981200" cy="4572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267A9720-CAD9-4CF5-A458-99ED12982F8C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537E-BB1E-49B0-94F1-5A923D82C421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7050" y="1052513"/>
            <a:ext cx="2087563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1052513"/>
            <a:ext cx="6113462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677C-00EE-438A-9694-A2367F0A5376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4D97-D56D-4616-8506-2020F24E245A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A4CD9-2B7D-4223-A6A0-B5B8CEAE0C18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63713" y="2205038"/>
            <a:ext cx="35242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2205038"/>
            <a:ext cx="35242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05ED0-2EB1-4005-AD6A-FC29BBA9C5BC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7544-9AD5-4939-8FD6-6DD58CC2CCA0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3B09E-DD67-4FDF-939B-456F4152DCC2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35D0-0FF9-49DD-BBDC-7A46DFC6DDCA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B70F-A83A-4572-99DD-B0BA4FF72CE7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DB1F7-D6D2-4F23-844B-4FEFFE7156E3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%17logo_ug_kompl_r_rgb.TIF%20%20%20%20%20%20%20%20%20%20%20%20%20%20%20%20%20%20%20%20%20%20%20%20%20%20%20%20%20%20%20%20%20%20%20%20%20%20%20%200001C4DA%0brothes_imac%20%20%20%20%20%20%20%20%20%20%20%20%20%20%20%20%20%20%20%20ABA78158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%0egoett_6_02.TIF%20%20%20%20%20%20%20%20%20%20%20%20%20%20%20%20%20%20%20%20%20%20%20%20%20%20%20%20%20%20%20%20%20%20%20%20%20%20%20%20%20%20%20%20%20%20%20%20%2000016396%0brothes_imac%20%20%20%20%20%20%20%20%20%20%20%20%20%20%20%20%20%20%20%20ABA78158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8" descr="goett_6_02.TIF                                                 00016396rothes_imac                    ABA78158:"/>
          <p:cNvPicPr>
            <a:picLocks noChangeAspect="1" noChangeArrowheads="1"/>
          </p:cNvPicPr>
          <p:nvPr/>
        </p:nvPicPr>
        <p:blipFill>
          <a:blip r:embed="rId13" r:link="rId14" cstate="print">
            <a:lum bright="78000" contrast="-40000"/>
          </a:blip>
          <a:srcRect l="6311" t="662" r="6325" b="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32" descr="balken hellbla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29350"/>
            <a:ext cx="1981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3" name="Rectangle 239"/>
          <p:cNvSpPr>
            <a:spLocks noChangeArrowheads="1"/>
          </p:cNvSpPr>
          <p:nvPr/>
        </p:nvSpPr>
        <p:spPr bwMode="auto">
          <a:xfrm>
            <a:off x="1981200" y="6248400"/>
            <a:ext cx="5686425" cy="609600"/>
          </a:xfrm>
          <a:prstGeom prst="rect">
            <a:avLst/>
          </a:prstGeom>
          <a:solidFill>
            <a:schemeClr val="accent1">
              <a:alpha val="60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2000"/>
              <a:t>Prof.Dr.Gerald Spindler, www.gerald-spindler.com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205038"/>
            <a:ext cx="72009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fld id="{83229274-1CB3-4E61-8488-6DF4B87A0B5D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052513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1032" name="Picture 241" descr="logo_ug_kompl_r_rgb.TIF                                        0001C4DArothes_imac                    ABA78158:"/>
          <p:cNvPicPr>
            <a:picLocks noChangeAspect="1" noChangeArrowheads="1"/>
          </p:cNvPicPr>
          <p:nvPr/>
        </p:nvPicPr>
        <p:blipFill>
          <a:blip r:link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28600"/>
            <a:ext cx="26971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" name="Text Box 245"/>
          <p:cNvSpPr txBox="1">
            <a:spLocks noChangeArrowheads="1"/>
          </p:cNvSpPr>
          <p:nvPr/>
        </p:nvSpPr>
        <p:spPr bwMode="auto">
          <a:xfrm>
            <a:off x="7812088" y="6400800"/>
            <a:ext cx="133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270" name="Text Box 246"/>
          <p:cNvSpPr txBox="1">
            <a:spLocks noChangeArrowheads="1"/>
          </p:cNvSpPr>
          <p:nvPr/>
        </p:nvSpPr>
        <p:spPr bwMode="auto">
          <a:xfrm>
            <a:off x="7812088" y="6381750"/>
            <a:ext cx="133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81A6BE28-BA0B-43DB-8DD1-BF5A0636892C}" type="slidenum">
              <a:rPr lang="de-DE"/>
              <a:pPr>
                <a:spcBef>
                  <a:spcPct val="50000"/>
                </a:spcBef>
                <a:defRPr/>
              </a:pPr>
              <a:t>‹Nr.›</a:t>
            </a:fld>
            <a:endParaRPr lang="de-DE"/>
          </a:p>
        </p:txBody>
      </p:sp>
      <p:sp>
        <p:nvSpPr>
          <p:cNvPr id="1271" name="Text Box 247"/>
          <p:cNvSpPr txBox="1">
            <a:spLocks noChangeArrowheads="1"/>
          </p:cNvSpPr>
          <p:nvPr/>
        </p:nvSpPr>
        <p:spPr bwMode="auto">
          <a:xfrm>
            <a:off x="0" y="30686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273" name="Text Box 249"/>
          <p:cNvSpPr txBox="1">
            <a:spLocks noChangeArrowheads="1"/>
          </p:cNvSpPr>
          <p:nvPr userDrawn="1"/>
        </p:nvSpPr>
        <p:spPr bwMode="auto">
          <a:xfrm>
            <a:off x="0" y="260350"/>
            <a:ext cx="4643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>
                <a:latin typeface="Verdana" pitchFamily="34" charset="0"/>
              </a:rPr>
              <a:t>Akademie der Wissenschaften </a:t>
            </a:r>
            <a:br>
              <a:rPr lang="de-DE" sz="1600">
                <a:latin typeface="Verdana" pitchFamily="34" charset="0"/>
              </a:rPr>
            </a:br>
            <a:r>
              <a:rPr lang="de-DE" sz="1600">
                <a:latin typeface="Verdana" pitchFamily="34" charset="0"/>
              </a:rPr>
              <a:t>zu Göttingen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pull dir="ru"/>
  </p:transition>
  <p:hf sldNum="0" hdr="0" ftr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925BE4-B3F6-4FCF-8B7F-65019C542E83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9975" y="2060575"/>
            <a:ext cx="6553200" cy="1905000"/>
          </a:xfrm>
        </p:spPr>
        <p:txBody>
          <a:bodyPr/>
          <a:lstStyle/>
          <a:p>
            <a:pPr eaLnBrk="1" hangingPunct="1"/>
            <a:r>
              <a:rPr lang="en-GB" b="1" dirty="0" smtClean="0"/>
              <a:t/>
            </a:r>
            <a:br>
              <a:rPr lang="en-GB" b="1" dirty="0" smtClean="0"/>
            </a:br>
            <a:r>
              <a:rPr lang="de-DE" b="1" dirty="0" smtClean="0"/>
              <a:t>Rechtsprobleme in sozialen Netzwerken - Facebook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4221088"/>
            <a:ext cx="7797800" cy="1417712"/>
          </a:xfrm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2205038"/>
            <a:ext cx="8065021" cy="3887787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Soziale Netzwerke als neuer Typus von Kommunikationsformen </a:t>
            </a:r>
          </a:p>
          <a:p>
            <a:r>
              <a:rPr lang="de-DE" dirty="0" smtClean="0"/>
              <a:t>Individuelle – halb-öffentlich – öffentliche Kommunikation</a:t>
            </a:r>
          </a:p>
          <a:p>
            <a:r>
              <a:rPr lang="de-DE" dirty="0" smtClean="0"/>
              <a:t>Problemfelder</a:t>
            </a:r>
          </a:p>
          <a:p>
            <a:pPr lvl="1"/>
            <a:r>
              <a:rPr lang="de-DE" dirty="0" smtClean="0"/>
              <a:t>Datenschutzrecht</a:t>
            </a:r>
          </a:p>
          <a:p>
            <a:pPr lvl="1"/>
            <a:r>
              <a:rPr lang="de-DE" dirty="0" smtClean="0"/>
              <a:t>Persönlichkeitsrechte,</a:t>
            </a:r>
            <a:r>
              <a:rPr lang="de-DE" baseline="0" dirty="0" smtClean="0"/>
              <a:t> Recht am eigenen Bild</a:t>
            </a:r>
            <a:endParaRPr lang="de-DE" dirty="0" smtClean="0"/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+mn-lt"/>
              </a:rPr>
              <a:t>Haftung</a:t>
            </a:r>
            <a:endParaRPr lang="de-DE" dirty="0" smtClean="0"/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 smtClean="0"/>
              <a:t>Vertragsrecht</a:t>
            </a:r>
          </a:p>
          <a:p>
            <a:pPr lvl="1"/>
            <a:r>
              <a:rPr lang="de-DE" dirty="0" smtClean="0"/>
              <a:t>Medienrecht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C4D97-D56D-4616-8506-2020F24E245A}" type="datetime4">
              <a:rPr lang="de-DE" smtClean="0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Datenschutzrecht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348" y="2205038"/>
            <a:ext cx="8250265" cy="3887787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Anwendbares Recht: Deutsches Recht? Irisches Recht? US-amerikanisches Recht?</a:t>
            </a:r>
          </a:p>
          <a:p>
            <a:r>
              <a:rPr lang="de-DE" dirty="0" smtClean="0"/>
              <a:t>Medienprivileg § 41 BDSG?</a:t>
            </a:r>
          </a:p>
          <a:p>
            <a:r>
              <a:rPr lang="de-DE" dirty="0" smtClean="0"/>
              <a:t>Wer ist datenverantwortliche „Stelle“?</a:t>
            </a:r>
          </a:p>
          <a:p>
            <a:pPr lvl="1"/>
            <a:r>
              <a:rPr lang="de-DE" dirty="0" smtClean="0"/>
              <a:t>Facebook</a:t>
            </a:r>
          </a:p>
          <a:p>
            <a:pPr lvl="1"/>
            <a:r>
              <a:rPr lang="de-DE" dirty="0" smtClean="0"/>
              <a:t>Nutzer bezüglich drittbezogener Inhalte</a:t>
            </a:r>
          </a:p>
          <a:p>
            <a:pPr lvl="1"/>
            <a:r>
              <a:rPr lang="de-DE" dirty="0" smtClean="0"/>
              <a:t>Ausnahme für private und familiäre Kommunikation</a:t>
            </a:r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Fanpages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Ansonsten aber: Datenübermittlung, § 29 BDSG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C4D97-D56D-4616-8506-2020F24E245A}" type="datetime4">
              <a:rPr lang="de-DE" smtClean="0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096676-471C-4CBF-85DD-DA6B731FD2F7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077200" cy="936327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 smtClean="0"/>
              <a:t>Datenschutzrecht (II)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492896"/>
            <a:ext cx="8464579" cy="359992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de-DE" sz="2800" dirty="0" err="1" smtClean="0"/>
              <a:t>Behavioral</a:t>
            </a:r>
            <a:r>
              <a:rPr lang="de-DE" sz="2800" dirty="0" smtClean="0"/>
              <a:t> </a:t>
            </a:r>
            <a:r>
              <a:rPr lang="de-DE" sz="2800" dirty="0" err="1" smtClean="0"/>
              <a:t>Targeting</a:t>
            </a:r>
            <a:r>
              <a:rPr lang="de-DE" sz="2800" dirty="0" smtClean="0"/>
              <a:t>:</a:t>
            </a:r>
            <a:r>
              <a:rPr lang="de-DE" sz="2800" baseline="0" dirty="0" smtClean="0"/>
              <a:t> Cookies – Protokollierung des </a:t>
            </a:r>
            <a:r>
              <a:rPr lang="de-DE" sz="2800" baseline="0" dirty="0" smtClean="0"/>
              <a:t>Nutzerverhaltens</a:t>
            </a:r>
            <a:r>
              <a:rPr lang="de-DE" sz="2800" baseline="0" dirty="0" smtClean="0"/>
              <a:t>, auch nach Ausloggen; Rolle des „</a:t>
            </a:r>
            <a:r>
              <a:rPr lang="de-DE" sz="2800" baseline="0" dirty="0" err="1" smtClean="0"/>
              <a:t>Like</a:t>
            </a:r>
            <a:r>
              <a:rPr lang="de-DE" sz="2800" baseline="0" dirty="0" smtClean="0"/>
              <a:t> </a:t>
            </a:r>
            <a:r>
              <a:rPr lang="de-DE" sz="2800" baseline="0" dirty="0" err="1" smtClean="0"/>
              <a:t>it</a:t>
            </a:r>
            <a:r>
              <a:rPr lang="de-DE" sz="2800" baseline="0" dirty="0" smtClean="0"/>
              <a:t>“-Buttons</a:t>
            </a:r>
            <a:endParaRPr lang="de-DE" sz="2800" dirty="0" smtClean="0"/>
          </a:p>
          <a:p>
            <a:pPr eaLnBrk="1" hangingPunct="1">
              <a:defRPr/>
            </a:pPr>
            <a:r>
              <a:rPr lang="de-DE" sz="2800" dirty="0" smtClean="0"/>
              <a:t>Einwilligung</a:t>
            </a:r>
          </a:p>
          <a:p>
            <a:pPr lvl="1" eaLnBrk="1" hangingPunct="1">
              <a:defRPr/>
            </a:pPr>
            <a:r>
              <a:rPr lang="de-DE" sz="2400" dirty="0" smtClean="0"/>
              <a:t>Eindeutig</a:t>
            </a:r>
          </a:p>
          <a:p>
            <a:pPr lvl="1" eaLnBrk="1" hangingPunct="1">
              <a:defRPr/>
            </a:pPr>
            <a:r>
              <a:rPr lang="de-DE" sz="2400" dirty="0" smtClean="0"/>
              <a:t>VOR der Datenverarbeitung</a:t>
            </a:r>
          </a:p>
          <a:p>
            <a:pPr lvl="1" eaLnBrk="1" hangingPunct="1">
              <a:defRPr/>
            </a:pPr>
            <a:r>
              <a:rPr lang="de-DE" sz="2400" dirty="0" smtClean="0"/>
              <a:t>Informationen klar und verständlich</a:t>
            </a:r>
          </a:p>
          <a:p>
            <a:pPr lvl="1" eaLnBrk="1" hangingPunct="1">
              <a:defRPr/>
            </a:pPr>
            <a:r>
              <a:rPr lang="de-DE" sz="2400" dirty="0" smtClean="0"/>
              <a:t>Freiwillig</a:t>
            </a:r>
          </a:p>
          <a:p>
            <a:pPr eaLnBrk="1" hangingPunct="1">
              <a:defRPr/>
            </a:pPr>
            <a:r>
              <a:rPr lang="de-DE" sz="2800" dirty="0" smtClean="0"/>
              <a:t>Konkludente Einwilligung durch Registrierung?</a:t>
            </a:r>
          </a:p>
          <a:p>
            <a:pPr eaLnBrk="1" hangingPunct="1">
              <a:defRPr/>
            </a:pPr>
            <a:r>
              <a:rPr lang="de-DE" sz="2800" dirty="0" smtClean="0"/>
              <a:t>Empfehlungen der EU </a:t>
            </a:r>
            <a:r>
              <a:rPr lang="de-DE" sz="2800" dirty="0"/>
              <a:t>Art. </a:t>
            </a:r>
            <a:r>
              <a:rPr lang="de-DE" sz="2800" dirty="0" smtClean="0"/>
              <a:t>29-Datenschutzgruppe für </a:t>
            </a:r>
            <a:r>
              <a:rPr lang="de-DE" sz="2800" dirty="0" err="1" smtClean="0"/>
              <a:t>social</a:t>
            </a:r>
            <a:r>
              <a:rPr lang="de-DE" sz="2800" dirty="0" smtClean="0"/>
              <a:t> </a:t>
            </a:r>
            <a:r>
              <a:rPr lang="de-DE" sz="2800" dirty="0" err="1" smtClean="0"/>
              <a:t>networks</a:t>
            </a:r>
            <a:endParaRPr lang="de-DE" sz="2800" dirty="0" smtClean="0"/>
          </a:p>
          <a:p>
            <a:pPr eaLnBrk="1" hangingPunct="1">
              <a:defRPr/>
            </a:pPr>
            <a:r>
              <a:rPr lang="de-DE" sz="2800" dirty="0" smtClean="0"/>
              <a:t>Besonderes Problem: Minderjährige und </a:t>
            </a:r>
            <a:r>
              <a:rPr lang="de-DE" sz="2800" dirty="0" smtClean="0"/>
              <a:t>Voreinstellungen – safer.net-Vereinbarung der EU mit </a:t>
            </a:r>
            <a:r>
              <a:rPr lang="de-DE" sz="2800" dirty="0" err="1" smtClean="0"/>
              <a:t>social</a:t>
            </a:r>
            <a:r>
              <a:rPr lang="de-DE" sz="2800" dirty="0" smtClean="0"/>
              <a:t> </a:t>
            </a:r>
            <a:r>
              <a:rPr lang="de-DE" sz="2800" dirty="0" err="1" smtClean="0"/>
              <a:t>networks</a:t>
            </a:r>
            <a:endParaRPr lang="de-DE" sz="2800" dirty="0" smtClean="0"/>
          </a:p>
          <a:p>
            <a:r>
              <a:rPr lang="de-DE" sz="2800" dirty="0" smtClean="0"/>
              <a:t>Nach Beendigung des Accounts:</a:t>
            </a:r>
          </a:p>
          <a:p>
            <a:pPr lvl="1"/>
            <a:r>
              <a:rPr lang="de-DE" sz="2400" dirty="0" smtClean="0"/>
              <a:t>Recht auf Löschung der Daten, § 35 BDSG – aber Interessenabwägung</a:t>
            </a:r>
            <a:r>
              <a:rPr lang="de-DE" sz="2400" baseline="0" dirty="0" smtClean="0"/>
              <a:t> mit Provider</a:t>
            </a:r>
          </a:p>
          <a:p>
            <a:pPr lvl="1"/>
            <a:r>
              <a:rPr lang="de-DE" sz="2400" dirty="0" smtClean="0"/>
              <a:t>Problem: AGB-Klauseln der Provider</a:t>
            </a:r>
          </a:p>
        </p:txBody>
      </p:sp>
    </p:spTree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 am eigenen Bild und Persönlichkeitsrecht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205038"/>
            <a:ext cx="8425061" cy="3887787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§§ 22, 23 KUG: auch hier Unterscheidungen nach Sphären und Personen der Zeitgeschichte; allerdings jetzt Informationswert des Bildes maßgeblich (EGMR)</a:t>
            </a:r>
          </a:p>
          <a:p>
            <a:r>
              <a:rPr lang="de-DE" dirty="0" smtClean="0"/>
              <a:t>Bilder von Dritten in sozialen Netzwerken</a:t>
            </a:r>
          </a:p>
          <a:p>
            <a:r>
              <a:rPr lang="de-DE" dirty="0" smtClean="0"/>
              <a:t>Problem: Definition der Öffentlichkeit durch Rechtsprechung in § 23 KUG – bislang Anlehnung an § 15 UrhG</a:t>
            </a:r>
          </a:p>
          <a:p>
            <a:r>
              <a:rPr lang="de-DE" dirty="0" smtClean="0"/>
              <a:t>Einwilligung </a:t>
            </a:r>
            <a:r>
              <a:rPr lang="de-DE" dirty="0" err="1" smtClean="0"/>
              <a:t>idR</a:t>
            </a:r>
            <a:r>
              <a:rPr lang="de-DE" dirty="0" smtClean="0"/>
              <a:t> allenfalls konkludent anzunehmen</a:t>
            </a:r>
          </a:p>
          <a:p>
            <a:pPr rtl="0" eaLnBrk="1" fontAlgn="base" hangingPunct="1"/>
            <a:r>
              <a:rPr lang="de-DE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Intimsphäre auf jeden Fall geschützt</a:t>
            </a:r>
            <a:endParaRPr lang="de-DE" sz="3200" dirty="0" smtClean="0">
              <a:effectLst/>
            </a:endParaRPr>
          </a:p>
          <a:p>
            <a:pPr rtl="0" eaLnBrk="1" fontAlgn="base" hangingPunct="1"/>
            <a:r>
              <a:rPr lang="de-DE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Sozialsphäre </a:t>
            </a:r>
            <a:r>
              <a:rPr lang="de-DE" sz="3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idR</a:t>
            </a:r>
            <a:r>
              <a:rPr lang="de-DE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für Kommunikation</a:t>
            </a:r>
            <a:r>
              <a:rPr lang="de-DE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einschlägig</a:t>
            </a:r>
          </a:p>
          <a:p>
            <a:pPr rtl="0" eaLnBrk="1" fontAlgn="base" hangingPunct="1"/>
            <a:r>
              <a:rPr lang="de-DE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Konkrete Fälle: Cyber-</a:t>
            </a:r>
            <a:r>
              <a:rPr lang="de-DE" sz="3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Bullying</a:t>
            </a:r>
            <a:r>
              <a:rPr lang="de-DE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/Mobbing</a:t>
            </a:r>
            <a:endParaRPr lang="de-DE" sz="3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C4D97-D56D-4616-8506-2020F24E245A}" type="datetime4">
              <a:rPr lang="de-DE" smtClean="0"/>
              <a:pPr>
                <a:defRPr/>
              </a:pPr>
              <a:t>17. Januar 2012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648639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096676-471C-4CBF-85DD-DA6B731FD2F7}" type="datetime4">
              <a:rPr lang="de-DE"/>
              <a:pPr>
                <a:defRPr/>
              </a:pPr>
              <a:t>17. Januar 2012</a:t>
            </a:fld>
            <a:endParaRPr lang="de-DE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96752"/>
            <a:ext cx="8077200" cy="432048"/>
          </a:xfrm>
        </p:spPr>
        <p:txBody>
          <a:bodyPr>
            <a:noAutofit/>
          </a:bodyPr>
          <a:lstStyle/>
          <a:p>
            <a:pPr eaLnBrk="1" hangingPunct="1"/>
            <a:r>
              <a:rPr lang="de-DE" sz="3600" dirty="0" smtClean="0"/>
              <a:t>Haftung der sozialen</a:t>
            </a:r>
            <a:r>
              <a:rPr lang="de-DE" sz="3600" baseline="0" dirty="0" smtClean="0"/>
              <a:t> Netzwerkbetreiber</a:t>
            </a:r>
            <a:endParaRPr lang="de-DE" sz="3600" dirty="0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85101" cy="4248001"/>
          </a:xfrm>
        </p:spPr>
        <p:txBody>
          <a:bodyPr>
            <a:normAutofit fontScale="70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3200" dirty="0" smtClean="0"/>
              <a:t>Identifizierungspflichten der Urheber/Autoren?</a:t>
            </a:r>
          </a:p>
          <a:p>
            <a:pPr rtl="0" eaLnBrk="0" fontAlgn="base" hangingPunct="0"/>
            <a:r>
              <a:rPr lang="de-DE" dirty="0" smtClean="0"/>
              <a:t>Unterscheidung eigene und sich-zu-eigen-gemachte Inhalte</a:t>
            </a:r>
          </a:p>
          <a:p>
            <a:pPr lvl="1"/>
            <a:r>
              <a:rPr lang="de-DE" dirty="0" smtClean="0"/>
              <a:t>Marions Kochbuch.de-Entscheidung BGH </a:t>
            </a:r>
            <a:r>
              <a:rPr lang="de-DE" dirty="0"/>
              <a:t>Urt. v. 12.11.2009 – I ZR 166/07 GRUR 2010, 616</a:t>
            </a:r>
            <a:endParaRPr lang="de-DE" dirty="0" smtClean="0"/>
          </a:p>
          <a:p>
            <a:pPr lvl="1"/>
            <a:r>
              <a:rPr lang="de-DE" dirty="0" smtClean="0"/>
              <a:t>Spickmich.de-Entscheidung des BGH</a:t>
            </a:r>
            <a:r>
              <a:rPr lang="de-DE" dirty="0"/>
              <a:t> </a:t>
            </a:r>
            <a:r>
              <a:rPr lang="de-DE" dirty="0">
                <a:latin typeface="Calibri"/>
                <a:ea typeface="Times New Roman"/>
              </a:rPr>
              <a:t>Urteil vom 23.6.2009 - VI ZR 196/08 </a:t>
            </a:r>
            <a:r>
              <a:rPr lang="de-DE" dirty="0" smtClean="0"/>
              <a:t> </a:t>
            </a:r>
            <a:r>
              <a:rPr lang="de-DE" dirty="0"/>
              <a:t>BGHZ 181, 328</a:t>
            </a:r>
            <a:endParaRPr lang="de-DE" dirty="0" smtClean="0"/>
          </a:p>
          <a:p>
            <a:r>
              <a:rPr lang="de-DE" dirty="0" err="1" smtClean="0"/>
              <a:t>EuGH</a:t>
            </a:r>
            <a:r>
              <a:rPr lang="de-DE" dirty="0" smtClean="0"/>
              <a:t> Urt</a:t>
            </a:r>
            <a:r>
              <a:rPr lang="de-DE" dirty="0"/>
              <a:t>. v. 12.07.2011 - C-324/09 </a:t>
            </a:r>
            <a:r>
              <a:rPr lang="de-DE" dirty="0" smtClean="0"/>
              <a:t>(</a:t>
            </a:r>
            <a:r>
              <a:rPr lang="de-DE" dirty="0" err="1" smtClean="0"/>
              <a:t>L`Oreal</a:t>
            </a:r>
            <a:r>
              <a:rPr lang="de-DE" dirty="0" smtClean="0"/>
              <a:t> v. </a:t>
            </a:r>
            <a:r>
              <a:rPr lang="de-DE" dirty="0" err="1" smtClean="0"/>
              <a:t>Ebay</a:t>
            </a:r>
            <a:r>
              <a:rPr lang="de-DE" dirty="0"/>
              <a:t>) GRUR 2011, </a:t>
            </a:r>
            <a:r>
              <a:rPr lang="de-DE" dirty="0" smtClean="0"/>
              <a:t>1025</a:t>
            </a:r>
          </a:p>
          <a:p>
            <a:r>
              <a:rPr lang="de-DE" dirty="0" smtClean="0"/>
              <a:t>Blogger-Entscheidung des BGH </a:t>
            </a:r>
            <a:r>
              <a:rPr lang="de-DE" dirty="0" smtClean="0">
                <a:latin typeface="Calibri"/>
                <a:ea typeface="Times New Roman"/>
              </a:rPr>
              <a:t>Urteil </a:t>
            </a:r>
            <a:r>
              <a:rPr lang="de-DE" dirty="0" smtClean="0">
                <a:latin typeface="Calibri"/>
                <a:ea typeface="Times New Roman"/>
              </a:rPr>
              <a:t>vom 25.10.2011 </a:t>
            </a:r>
            <a:r>
              <a:rPr lang="de-DE" dirty="0" smtClean="0">
                <a:latin typeface="Calibri"/>
                <a:ea typeface="Times New Roman"/>
              </a:rPr>
              <a:t>- VI ZR 93/10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Notice</a:t>
            </a:r>
            <a:r>
              <a:rPr lang="de-DE" dirty="0" smtClean="0"/>
              <a:t>-</a:t>
            </a:r>
            <a:r>
              <a:rPr lang="de-DE" dirty="0" err="1" smtClean="0"/>
              <a:t>and</a:t>
            </a:r>
            <a:r>
              <a:rPr lang="de-DE" dirty="0" smtClean="0"/>
              <a:t>-Take-Down-Verfahren für </a:t>
            </a:r>
            <a:r>
              <a:rPr lang="de-DE" dirty="0" err="1" smtClean="0"/>
              <a:t>Störerhaftung</a:t>
            </a:r>
            <a:endParaRPr lang="de-DE" dirty="0" smtClean="0"/>
          </a:p>
          <a:p>
            <a:pPr lvl="1"/>
            <a:r>
              <a:rPr lang="de-DE" dirty="0" smtClean="0"/>
              <a:t>Problem nach wie vor: Prüfpflichten in der Zukunft</a:t>
            </a:r>
          </a:p>
          <a:p>
            <a:r>
              <a:rPr lang="de-DE" dirty="0" smtClean="0"/>
              <a:t>Ungeklärt bislang: Verhältnis Haftung § 10 TMG zu Haftung nach BDSG bzw. RL 95/46 EG</a:t>
            </a:r>
          </a:p>
        </p:txBody>
      </p:sp>
    </p:spTree>
  </p:cSld>
  <p:clrMapOvr>
    <a:masterClrMapping/>
  </p:clrMapOvr>
  <p:transition spd="slow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de-DE" dirty="0" smtClean="0"/>
              <a:t>Internationales 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348880"/>
            <a:ext cx="8425061" cy="374394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de-DE" dirty="0" smtClean="0"/>
              <a:t>Brüssel I-VO: </a:t>
            </a:r>
          </a:p>
          <a:p>
            <a:pPr lvl="1" eaLnBrk="1" hangingPunct="1">
              <a:defRPr/>
            </a:pPr>
            <a:r>
              <a:rPr lang="de-DE" dirty="0" smtClean="0"/>
              <a:t>Grundsätzlich: </a:t>
            </a:r>
            <a:r>
              <a:rPr lang="de-DE" dirty="0" err="1" smtClean="0"/>
              <a:t>Shevill</a:t>
            </a:r>
            <a:r>
              <a:rPr lang="de-DE" dirty="0" smtClean="0"/>
              <a:t>-Entscheidung </a:t>
            </a:r>
            <a:r>
              <a:rPr lang="de-DE" dirty="0" err="1" smtClean="0"/>
              <a:t>EuGH</a:t>
            </a:r>
            <a:r>
              <a:rPr lang="de-DE" dirty="0" smtClean="0"/>
              <a:t> </a:t>
            </a:r>
            <a:r>
              <a:rPr lang="de-DE" dirty="0"/>
              <a:t>Urt. v. 07.03.1995 - C-68/93</a:t>
            </a:r>
            <a:r>
              <a:rPr lang="de-DE" dirty="0" smtClean="0"/>
              <a:t>, Handlungsort maßgeblich für Gesamtschaden</a:t>
            </a:r>
            <a:endParaRPr lang="de-DE" dirty="0"/>
          </a:p>
          <a:p>
            <a:pPr lvl="1" eaLnBrk="1" hangingPunct="1">
              <a:defRPr/>
            </a:pPr>
            <a:r>
              <a:rPr lang="de-DE" dirty="0" smtClean="0"/>
              <a:t>jetzt </a:t>
            </a:r>
            <a:r>
              <a:rPr lang="de-DE" dirty="0" err="1" smtClean="0"/>
              <a:t>EuGH</a:t>
            </a:r>
            <a:r>
              <a:rPr lang="de-DE" dirty="0" smtClean="0"/>
              <a:t> Urt. v. 25.10.2011 – C-509/09 </a:t>
            </a:r>
            <a:r>
              <a:rPr lang="de-DE" dirty="0" err="1" smtClean="0"/>
              <a:t>eDate</a:t>
            </a:r>
            <a:r>
              <a:rPr lang="de-DE" dirty="0" smtClean="0"/>
              <a:t> K&amp;R 2011, 787: Gerichtsstand für gesamten Schaden auch am </a:t>
            </a:r>
            <a:r>
              <a:rPr lang="de-DE" dirty="0" err="1" smtClean="0"/>
              <a:t>gewöhlichen</a:t>
            </a:r>
            <a:r>
              <a:rPr lang="de-DE" dirty="0" smtClean="0"/>
              <a:t> </a:t>
            </a:r>
            <a:r>
              <a:rPr lang="de-DE" dirty="0" err="1" smtClean="0"/>
              <a:t>Aufenhaltsort</a:t>
            </a:r>
            <a:r>
              <a:rPr lang="de-DE" dirty="0" smtClean="0"/>
              <a:t> des Geschädigten</a:t>
            </a:r>
          </a:p>
          <a:p>
            <a:pPr eaLnBrk="1" hangingPunct="1">
              <a:defRPr/>
            </a:pPr>
            <a:r>
              <a:rPr lang="de-DE" dirty="0" smtClean="0"/>
              <a:t>Rom-II-VO: </a:t>
            </a:r>
          </a:p>
          <a:p>
            <a:pPr lvl="1" eaLnBrk="1" hangingPunct="1">
              <a:defRPr/>
            </a:pPr>
            <a:r>
              <a:rPr lang="de-DE" dirty="0" smtClean="0"/>
              <a:t>Persönlichkeitsrecht </a:t>
            </a:r>
            <a:r>
              <a:rPr lang="de-DE" dirty="0" err="1" smtClean="0"/>
              <a:t>bewußt</a:t>
            </a:r>
            <a:r>
              <a:rPr lang="de-DE" dirty="0" smtClean="0"/>
              <a:t> ausgenommen</a:t>
            </a:r>
          </a:p>
          <a:p>
            <a:pPr lvl="1" eaLnBrk="1" hangingPunct="1">
              <a:defRPr/>
            </a:pPr>
            <a:r>
              <a:rPr lang="de-DE" dirty="0" smtClean="0"/>
              <a:t>Aber: Kriterien der </a:t>
            </a:r>
            <a:r>
              <a:rPr lang="de-DE" dirty="0" err="1" smtClean="0"/>
              <a:t>EuGH</a:t>
            </a:r>
            <a:r>
              <a:rPr lang="de-DE" dirty="0" smtClean="0"/>
              <a:t>-Entscheidung lassen sich auch für das Internationale Privatrecht fruchtbar machen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C4D97-D56D-4616-8506-2020F24E245A}" type="datetime4">
              <a:rPr lang="de-DE" smtClean="0"/>
              <a:pPr>
                <a:defRPr/>
              </a:pPr>
              <a:t>17. Januar 2012</a:t>
            </a:fld>
            <a:endParaRPr lang="de-DE"/>
          </a:p>
        </p:txBody>
      </p:sp>
    </p:spTree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de-DE" dirty="0" smtClean="0"/>
              <a:t>Vertragsrecht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205038"/>
            <a:ext cx="8281045" cy="3887787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Vertragseinordnung: gemischter Vertrag mit Hosting-Elementen (Mietvertrag), Werkvertrag (Herstellung der Kommunikation)</a:t>
            </a:r>
          </a:p>
          <a:p>
            <a:r>
              <a:rPr lang="de-DE" dirty="0" smtClean="0"/>
              <a:t>Unentgeltlich – daher Haftungserleichterungen (allerdings zweifelhaft wg. Werbefinanzierung und Datenpreisgabe)</a:t>
            </a:r>
          </a:p>
          <a:p>
            <a:r>
              <a:rPr lang="de-DE" dirty="0" smtClean="0"/>
              <a:t>Vertrag mit Schutzwirkung zugunsten Dritter?</a:t>
            </a:r>
          </a:p>
          <a:p>
            <a:r>
              <a:rPr lang="de-DE" dirty="0" smtClean="0"/>
              <a:t>Klauseln zur Rechteeinräumung an Content</a:t>
            </a:r>
          </a:p>
          <a:p>
            <a:r>
              <a:rPr lang="de-DE" dirty="0" smtClean="0"/>
              <a:t>Internationales Verbraucherschutzrecht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C4D97-D56D-4616-8506-2020F24E245A}" type="datetime4">
              <a:rPr lang="de-DE" smtClean="0"/>
              <a:pPr>
                <a:defRPr/>
              </a:pPr>
              <a:t>17. Januar 2012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463415"/>
      </p:ext>
    </p:extLst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Medien- und Verfassungsrecht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205038"/>
            <a:ext cx="8209037" cy="3887787"/>
          </a:xfrm>
        </p:spPr>
        <p:txBody>
          <a:bodyPr/>
          <a:lstStyle/>
          <a:p>
            <a:r>
              <a:rPr lang="de-DE" dirty="0" smtClean="0"/>
              <a:t>Neues IT-Grundrecht?</a:t>
            </a:r>
          </a:p>
          <a:p>
            <a:r>
              <a:rPr lang="de-DE" dirty="0" smtClean="0"/>
              <a:t>Einordnung in die klassische Medienlandschaft</a:t>
            </a:r>
          </a:p>
          <a:p>
            <a:r>
              <a:rPr lang="de-DE" dirty="0" smtClean="0"/>
              <a:t>Konsequenzen für </a:t>
            </a:r>
          </a:p>
          <a:p>
            <a:pPr lvl="1"/>
            <a:r>
              <a:rPr lang="de-DE" dirty="0" smtClean="0"/>
              <a:t>Medienkartellrecht</a:t>
            </a:r>
          </a:p>
          <a:p>
            <a:pPr lvl="1"/>
            <a:r>
              <a:rPr lang="de-DE" dirty="0" smtClean="0"/>
              <a:t>Blogger und meinungsbildende Kommunikationen</a:t>
            </a:r>
          </a:p>
          <a:p>
            <a:pPr lvl="1"/>
            <a:r>
              <a:rPr lang="de-DE" dirty="0" smtClean="0"/>
              <a:t>Gegendarstellungsanspruch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C4D97-D56D-4616-8506-2020F24E245A}" type="datetime4">
              <a:rPr lang="de-DE" smtClean="0"/>
              <a:pPr>
                <a:defRPr/>
              </a:pPr>
              <a:t>17. Januar 2012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807909"/>
      </p:ext>
    </p:extLst>
  </p:cSld>
  <p:clrMapOvr>
    <a:masterClrMapping/>
  </p:clrMapOvr>
  <p:transition spd="slow">
    <p:pull dir="ru"/>
  </p:transition>
</p:sld>
</file>

<file path=ppt/theme/theme1.xml><?xml version="1.0" encoding="utf-8"?>
<a:theme xmlns:a="http://schemas.openxmlformats.org/drawingml/2006/main" name="Liability of Directors - Recent Developments in Germany and the EU">
  <a:themeElements>
    <a:clrScheme name="Liability of Directors - Recent Developments in Germany and the EU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Liability of Directors - Recent Developments in Germany and the EU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ability of Directors - Recent Developments in Germany and the EU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ability of Directors - Recent Developments in Germany and the EU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ability of Directors - Recent Developments in Germany and the EU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ability of Directors - Recent Developments in Germany and the EU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Liability of Directors - Recent Developments in Germany and the EU</Template>
  <TotalTime>0</TotalTime>
  <Words>397</Words>
  <Application>Microsoft Office PowerPoint</Application>
  <PresentationFormat>Bildschirmpräsentation (4:3)</PresentationFormat>
  <Paragraphs>85</Paragraphs>
  <Slides>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Liability of Directors - Recent Developments in Germany and the EU</vt:lpstr>
      <vt:lpstr> Rechtsprobleme in sozialen Netzwerken - Facebook</vt:lpstr>
      <vt:lpstr>Grundlagen</vt:lpstr>
      <vt:lpstr>Datenschutzrecht</vt:lpstr>
      <vt:lpstr>Datenschutzrecht (II)</vt:lpstr>
      <vt:lpstr>Recht am eigenen Bild und Persönlichkeitsrecht</vt:lpstr>
      <vt:lpstr>Haftung der sozialen Netzwerkbetreiber</vt:lpstr>
      <vt:lpstr>Internationales Recht</vt:lpstr>
      <vt:lpstr>Vertragsrecht</vt:lpstr>
      <vt:lpstr>Medien- und Verfassungsrecht</vt:lpstr>
    </vt:vector>
  </TitlesOfParts>
  <Company>GWDG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Liability of Directors</dc:title>
  <dc:creator>Gerald Spindler</dc:creator>
  <cp:lastModifiedBy>GeraldSpindler</cp:lastModifiedBy>
  <cp:revision>138</cp:revision>
  <cp:lastPrinted>2005-11-28T09:41:35Z</cp:lastPrinted>
  <dcterms:created xsi:type="dcterms:W3CDTF">2005-09-20T18:50:21Z</dcterms:created>
  <dcterms:modified xsi:type="dcterms:W3CDTF">2012-01-17T16:41:16Z</dcterms:modified>
</cp:coreProperties>
</file>